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4" r:id="rId2"/>
    <p:sldId id="263" r:id="rId3"/>
    <p:sldId id="327" r:id="rId4"/>
    <p:sldId id="328" r:id="rId5"/>
    <p:sldId id="353" r:id="rId6"/>
    <p:sldId id="329" r:id="rId7"/>
    <p:sldId id="330" r:id="rId8"/>
    <p:sldId id="331" r:id="rId9"/>
    <p:sldId id="332" r:id="rId10"/>
    <p:sldId id="333" r:id="rId11"/>
    <p:sldId id="269" r:id="rId12"/>
    <p:sldId id="324" r:id="rId13"/>
    <p:sldId id="265" r:id="rId14"/>
    <p:sldId id="323" r:id="rId15"/>
    <p:sldId id="279" r:id="rId16"/>
    <p:sldId id="288" r:id="rId17"/>
    <p:sldId id="287" r:id="rId18"/>
    <p:sldId id="281" r:id="rId19"/>
    <p:sldId id="291" r:id="rId20"/>
    <p:sldId id="292" r:id="rId21"/>
    <p:sldId id="293" r:id="rId22"/>
    <p:sldId id="294" r:id="rId23"/>
    <p:sldId id="290" r:id="rId24"/>
    <p:sldId id="296" r:id="rId25"/>
    <p:sldId id="299" r:id="rId26"/>
    <p:sldId id="304" r:id="rId27"/>
    <p:sldId id="301" r:id="rId28"/>
    <p:sldId id="302" r:id="rId29"/>
    <p:sldId id="298" r:id="rId30"/>
    <p:sldId id="306" r:id="rId31"/>
    <p:sldId id="305" r:id="rId32"/>
    <p:sldId id="308" r:id="rId33"/>
    <p:sldId id="309" r:id="rId34"/>
    <p:sldId id="322" r:id="rId35"/>
    <p:sldId id="325" r:id="rId36"/>
    <p:sldId id="266" r:id="rId37"/>
    <p:sldId id="267" r:id="rId38"/>
    <p:sldId id="268" r:id="rId39"/>
    <p:sldId id="270" r:id="rId40"/>
    <p:sldId id="271" r:id="rId41"/>
    <p:sldId id="272" r:id="rId42"/>
    <p:sldId id="275" r:id="rId43"/>
    <p:sldId id="334" r:id="rId44"/>
    <p:sldId id="276" r:id="rId45"/>
    <p:sldId id="310" r:id="rId46"/>
    <p:sldId id="316" r:id="rId47"/>
    <p:sldId id="317" r:id="rId48"/>
    <p:sldId id="314" r:id="rId49"/>
    <p:sldId id="338" r:id="rId50"/>
    <p:sldId id="339" r:id="rId51"/>
    <p:sldId id="340" r:id="rId52"/>
    <p:sldId id="336" r:id="rId53"/>
    <p:sldId id="320" r:id="rId54"/>
    <p:sldId id="341" r:id="rId55"/>
    <p:sldId id="345" r:id="rId56"/>
    <p:sldId id="346" r:id="rId57"/>
    <p:sldId id="347" r:id="rId58"/>
    <p:sldId id="348" r:id="rId59"/>
    <p:sldId id="319" r:id="rId60"/>
    <p:sldId id="318" r:id="rId61"/>
    <p:sldId id="354" r:id="rId62"/>
    <p:sldId id="326" r:id="rId63"/>
    <p:sldId id="349" r:id="rId64"/>
    <p:sldId id="350" r:id="rId65"/>
    <p:sldId id="352" r:id="rId66"/>
    <p:sldId id="257" r:id="rId67"/>
    <p:sldId id="258" r:id="rId68"/>
    <p:sldId id="262" r:id="rId69"/>
    <p:sldId id="260" r:id="rId70"/>
    <p:sldId id="274" r:id="rId71"/>
    <p:sldId id="351" r:id="rId72"/>
    <p:sldId id="277" r:id="rId73"/>
    <p:sldId id="278" r:id="rId74"/>
    <p:sldId id="280" r:id="rId75"/>
    <p:sldId id="321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53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8"/>
            <p14:sldId id="339"/>
            <p14:sldId id="340"/>
            <p14:sldId id="336"/>
            <p14:sldId id="320"/>
            <p14:sldId id="341"/>
            <p14:sldId id="345"/>
            <p14:sldId id="346"/>
            <p14:sldId id="347"/>
            <p14:sldId id="348"/>
            <p14:sldId id="319"/>
            <p14:sldId id="318"/>
            <p14:sldId id="354"/>
          </p14:sldIdLst>
        </p14:section>
        <p14:section name="Outside-in Diamond" id="{A0818496-F55D-4018-8A76-9B3D04D31E4D}">
          <p14:sldIdLst>
            <p14:sldId id="326"/>
            <p14:sldId id="349"/>
            <p14:sldId id="350"/>
            <p14:sldId id="352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351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2B8BE2"/>
    <a:srgbClr val="FFBDBD"/>
    <a:srgbClr val="FFF8E1"/>
    <a:srgbClr val="DFC9EF"/>
    <a:srgbClr val="BA8CDC"/>
    <a:srgbClr val="C59400"/>
    <a:srgbClr val="FFD966"/>
    <a:srgbClr val="BF9000"/>
    <a:srgbClr val="2E8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>
        <p:scale>
          <a:sx n="400" d="100"/>
          <a:sy n="400" d="100"/>
        </p:scale>
        <p:origin x="-11180" y="-56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6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505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00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1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435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0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99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74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field members, [Init], [Setup] … </a:t>
            </a:r>
            <a:r>
              <a:rPr lang="en-US" sz="2300" b="1" dirty="0">
                <a:solidFill>
                  <a:srgbClr val="C00000"/>
                </a:solidFill>
              </a:rPr>
              <a:t>anything that is declared outside the test</a:t>
            </a:r>
          </a:p>
          <a:p>
            <a:pPr marL="342900" lvl="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Do not use test suites inheritance neither</a:t>
            </a:r>
          </a:p>
          <a:p>
            <a:endParaRPr lang="en-GB" dirty="0"/>
          </a:p>
          <a:p>
            <a:r>
              <a:rPr lang="en-GB" dirty="0"/>
              <a:t>Arrange – Act - Assert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0085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40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3737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9431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895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775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15/02/2021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  <a:r>
              <a:rPr lang="fr-F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Made me…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7470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2400"/>
              </a:spcAft>
            </a:pPr>
            <a:r>
              <a:rPr lang="en-US" sz="3000" cap="all" dirty="0"/>
              <a:t>Mitigations</a:t>
            </a:r>
          </a:p>
          <a:p>
            <a:pPr algn="ctr">
              <a:spcAft>
                <a:spcPts val="2400"/>
              </a:spcAft>
            </a:pPr>
            <a:endParaRPr lang="en-US" sz="2800" dirty="0"/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“implementations”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9274673" y="44274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6A0BA11-9019-474C-8571-C5CB91B2B2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EB3-3479-40EB-9C1A-0209C6FB5CBF}"/>
              </a:ext>
            </a:extLst>
          </p:cNvPr>
          <p:cNvGrpSpPr/>
          <p:nvPr/>
        </p:nvGrpSpPr>
        <p:grpSpPr>
          <a:xfrm>
            <a:off x="7397044" y="519314"/>
            <a:ext cx="3227627" cy="2740121"/>
            <a:chOff x="6283565" y="1116235"/>
            <a:chExt cx="4138320" cy="3513261"/>
          </a:xfrm>
        </p:grpSpPr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ctagon 36">
              <a:extLst>
                <a:ext uri="{FF2B5EF4-FFF2-40B4-BE49-F238E27FC236}">
                  <a16:creationId xmlns:a16="http://schemas.microsoft.com/office/drawing/2014/main" id="{561D815F-57AC-4FA5-BCA6-EE7C221C2EFF}"/>
                </a:ext>
              </a:extLst>
            </p:cNvPr>
            <p:cNvSpPr/>
            <p:nvPr/>
          </p:nvSpPr>
          <p:spPr>
            <a:xfrm>
              <a:off x="7581552" y="2236069"/>
              <a:ext cx="2657819" cy="2262301"/>
            </a:xfrm>
            <a:prstGeom prst="octagon">
              <a:avLst>
                <a:gd name="adj" fmla="val 30445"/>
              </a:avLst>
            </a:prstGeom>
            <a:solidFill>
              <a:srgbClr val="2E8EE4">
                <a:alpha val="78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54891" y="4061508"/>
              <a:ext cx="566994" cy="567988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24E842-A3E5-4ABD-B13C-C2DE8B4E6771}"/>
                </a:ext>
              </a:extLst>
            </p:cNvPr>
            <p:cNvCxnSpPr>
              <a:cxnSpLocks/>
              <a:stCxn id="51" idx="1"/>
              <a:endCxn id="23" idx="1"/>
            </p:cNvCxnSpPr>
            <p:nvPr/>
          </p:nvCxnSpPr>
          <p:spPr>
            <a:xfrm>
              <a:off x="7413013" y="2162464"/>
              <a:ext cx="587799" cy="4035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5C25-EAC3-4CCA-83AE-E9F324A61C76}"/>
                </a:ext>
              </a:extLst>
            </p:cNvPr>
            <p:cNvGrpSpPr/>
            <p:nvPr/>
          </p:nvGrpSpPr>
          <p:grpSpPr>
            <a:xfrm>
              <a:off x="6283565" y="1116235"/>
              <a:ext cx="1896683" cy="1948489"/>
              <a:chOff x="6283565" y="1116235"/>
              <a:chExt cx="1896683" cy="19484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67AEB5-AD86-425E-BD13-C99284BA97F0}"/>
                  </a:ext>
                </a:extLst>
              </p:cNvPr>
              <p:cNvGrpSpPr/>
              <p:nvPr/>
            </p:nvGrpSpPr>
            <p:grpSpPr>
              <a:xfrm>
                <a:off x="6283565" y="2320352"/>
                <a:ext cx="832095" cy="744372"/>
                <a:chOff x="6322835" y="2292302"/>
                <a:chExt cx="832095" cy="744372"/>
              </a:xfrm>
            </p:grpSpPr>
            <p:sp>
              <p:nvSpPr>
                <p:cNvPr id="61" name="Rectangle: Single Corner Snipped 60">
                  <a:extLst>
                    <a:ext uri="{FF2B5EF4-FFF2-40B4-BE49-F238E27FC236}">
                      <a16:creationId xmlns:a16="http://schemas.microsoft.com/office/drawing/2014/main" id="{137664BA-7004-4DF0-BC89-3198ED26A28B}"/>
                    </a:ext>
                  </a:extLst>
                </p:cNvPr>
                <p:cNvSpPr/>
                <p:nvPr/>
              </p:nvSpPr>
              <p:spPr>
                <a:xfrm>
                  <a:off x="6322835" y="249216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2" name="Rectangle: Single Corner Snipped 61">
                  <a:extLst>
                    <a:ext uri="{FF2B5EF4-FFF2-40B4-BE49-F238E27FC236}">
                      <a16:creationId xmlns:a16="http://schemas.microsoft.com/office/drawing/2014/main" id="{4980C380-9E7E-4547-B28B-9FC39C4551DA}"/>
                    </a:ext>
                  </a:extLst>
                </p:cNvPr>
                <p:cNvSpPr/>
                <p:nvPr/>
              </p:nvSpPr>
              <p:spPr>
                <a:xfrm>
                  <a:off x="6399362" y="240398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3" name="Rectangle: Single Corner Snipped 62">
                  <a:extLst>
                    <a:ext uri="{FF2B5EF4-FFF2-40B4-BE49-F238E27FC236}">
                      <a16:creationId xmlns:a16="http://schemas.microsoft.com/office/drawing/2014/main" id="{260ACA40-FE28-448D-A506-E6C6CE21E53F}"/>
                    </a:ext>
                  </a:extLst>
                </p:cNvPr>
                <p:cNvSpPr/>
                <p:nvPr/>
              </p:nvSpPr>
              <p:spPr>
                <a:xfrm>
                  <a:off x="6501787" y="2292302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833F6AC-EE76-49EE-B417-ADB4EE396A2B}"/>
                  </a:ext>
                </a:extLst>
              </p:cNvPr>
              <p:cNvGrpSpPr/>
              <p:nvPr/>
            </p:nvGrpSpPr>
            <p:grpSpPr>
              <a:xfrm>
                <a:off x="6560456" y="1116235"/>
                <a:ext cx="1619792" cy="1642363"/>
                <a:chOff x="7056064" y="555523"/>
                <a:chExt cx="1619792" cy="1642363"/>
              </a:xfrm>
            </p:grpSpPr>
            <p:sp>
              <p:nvSpPr>
                <p:cNvPr id="38" name="Rectangle: Single Corner Snipped 37">
                  <a:extLst>
                    <a:ext uri="{FF2B5EF4-FFF2-40B4-BE49-F238E27FC236}">
                      <a16:creationId xmlns:a16="http://schemas.microsoft.com/office/drawing/2014/main" id="{B968CBAC-0015-4B91-9EB6-CBF8E554D146}"/>
                    </a:ext>
                  </a:extLst>
                </p:cNvPr>
                <p:cNvSpPr/>
                <p:nvPr/>
              </p:nvSpPr>
              <p:spPr>
                <a:xfrm>
                  <a:off x="7056064" y="1653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2" name="Rectangle: Single Corner Snipped 41">
                  <a:extLst>
                    <a:ext uri="{FF2B5EF4-FFF2-40B4-BE49-F238E27FC236}">
                      <a16:creationId xmlns:a16="http://schemas.microsoft.com/office/drawing/2014/main" id="{4BAF1697-831C-4BAE-8F0F-02C0E43177A9}"/>
                    </a:ext>
                  </a:extLst>
                </p:cNvPr>
                <p:cNvSpPr/>
                <p:nvPr/>
              </p:nvSpPr>
              <p:spPr>
                <a:xfrm>
                  <a:off x="7132591" y="156520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5" name="Rectangle: Single Corner Snipped 44">
                  <a:extLst>
                    <a:ext uri="{FF2B5EF4-FFF2-40B4-BE49-F238E27FC236}">
                      <a16:creationId xmlns:a16="http://schemas.microsoft.com/office/drawing/2014/main" id="{01602177-FE0E-4B38-BB26-4F3DFB28FBCC}"/>
                    </a:ext>
                  </a:extLst>
                </p:cNvPr>
                <p:cNvSpPr/>
                <p:nvPr/>
              </p:nvSpPr>
              <p:spPr>
                <a:xfrm>
                  <a:off x="7235016" y="1453514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6" name="Rectangle: Single Corner Snipped 45">
                  <a:extLst>
                    <a:ext uri="{FF2B5EF4-FFF2-40B4-BE49-F238E27FC236}">
                      <a16:creationId xmlns:a16="http://schemas.microsoft.com/office/drawing/2014/main" id="{9A5EEAC3-569D-4D70-8097-0A109AF0AAE1}"/>
                    </a:ext>
                  </a:extLst>
                </p:cNvPr>
                <p:cNvSpPr/>
                <p:nvPr/>
              </p:nvSpPr>
              <p:spPr>
                <a:xfrm>
                  <a:off x="7317776" y="1351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8" name="Rectangle: Single Corner Snipped 47">
                  <a:extLst>
                    <a:ext uri="{FF2B5EF4-FFF2-40B4-BE49-F238E27FC236}">
                      <a16:creationId xmlns:a16="http://schemas.microsoft.com/office/drawing/2014/main" id="{C50ACC7E-906C-454A-963D-7BE8B59C2EDE}"/>
                    </a:ext>
                  </a:extLst>
                </p:cNvPr>
                <p:cNvSpPr/>
                <p:nvPr/>
              </p:nvSpPr>
              <p:spPr>
                <a:xfrm>
                  <a:off x="7394303" y="126334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9" name="Rectangle: Single Corner Snipped 48">
                  <a:extLst>
                    <a:ext uri="{FF2B5EF4-FFF2-40B4-BE49-F238E27FC236}">
                      <a16:creationId xmlns:a16="http://schemas.microsoft.com/office/drawing/2014/main" id="{11857260-DE14-4C0C-A9C4-A25CE7810800}"/>
                    </a:ext>
                  </a:extLst>
                </p:cNvPr>
                <p:cNvSpPr/>
                <p:nvPr/>
              </p:nvSpPr>
              <p:spPr>
                <a:xfrm>
                  <a:off x="7496728" y="1151657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1" name="Rectangle: Single Corner Snipped 50">
                  <a:extLst>
                    <a:ext uri="{FF2B5EF4-FFF2-40B4-BE49-F238E27FC236}">
                      <a16:creationId xmlns:a16="http://schemas.microsoft.com/office/drawing/2014/main" id="{BF6C7652-B605-42C7-AFAF-FB02C70A0482}"/>
                    </a:ext>
                  </a:extLst>
                </p:cNvPr>
                <p:cNvSpPr/>
                <p:nvPr/>
              </p:nvSpPr>
              <p:spPr>
                <a:xfrm>
                  <a:off x="7582049" y="105724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2" name="Rectangle: Single Corner Snipped 51">
                  <a:extLst>
                    <a:ext uri="{FF2B5EF4-FFF2-40B4-BE49-F238E27FC236}">
                      <a16:creationId xmlns:a16="http://schemas.microsoft.com/office/drawing/2014/main" id="{A6F30753-CDE9-4D75-8B73-40C6DD6AE59A}"/>
                    </a:ext>
                  </a:extLst>
                </p:cNvPr>
                <p:cNvSpPr/>
                <p:nvPr/>
              </p:nvSpPr>
              <p:spPr>
                <a:xfrm>
                  <a:off x="7658576" y="96906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3" name="Rectangle: Single Corner Snipped 52">
                  <a:extLst>
                    <a:ext uri="{FF2B5EF4-FFF2-40B4-BE49-F238E27FC236}">
                      <a16:creationId xmlns:a16="http://schemas.microsoft.com/office/drawing/2014/main" id="{D21C775E-CF48-4683-994B-A65E03619F58}"/>
                    </a:ext>
                  </a:extLst>
                </p:cNvPr>
                <p:cNvSpPr/>
                <p:nvPr/>
              </p:nvSpPr>
              <p:spPr>
                <a:xfrm>
                  <a:off x="7761001" y="857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5" name="Rectangle: Single Corner Snipped 54">
                  <a:extLst>
                    <a:ext uri="{FF2B5EF4-FFF2-40B4-BE49-F238E27FC236}">
                      <a16:creationId xmlns:a16="http://schemas.microsoft.com/office/drawing/2014/main" id="{99C3C80A-7C0F-4869-9EF0-6392E8AB1867}"/>
                    </a:ext>
                  </a:extLst>
                </p:cNvPr>
                <p:cNvSpPr/>
                <p:nvPr/>
              </p:nvSpPr>
              <p:spPr>
                <a:xfrm>
                  <a:off x="7843761" y="75538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6" name="Rectangle: Single Corner Snipped 55">
                  <a:extLst>
                    <a:ext uri="{FF2B5EF4-FFF2-40B4-BE49-F238E27FC236}">
                      <a16:creationId xmlns:a16="http://schemas.microsoft.com/office/drawing/2014/main" id="{F9BA9CED-E0A8-4373-8F39-A0EB44349E78}"/>
                    </a:ext>
                  </a:extLst>
                </p:cNvPr>
                <p:cNvSpPr/>
                <p:nvPr/>
              </p:nvSpPr>
              <p:spPr>
                <a:xfrm>
                  <a:off x="7920288" y="66720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8" name="Rectangle: Single Corner Snipped 57">
                  <a:extLst>
                    <a:ext uri="{FF2B5EF4-FFF2-40B4-BE49-F238E27FC236}">
                      <a16:creationId xmlns:a16="http://schemas.microsoft.com/office/drawing/2014/main" id="{5ED9CFD4-6779-417E-BD33-AA0AC99C1428}"/>
                    </a:ext>
                  </a:extLst>
                </p:cNvPr>
                <p:cNvSpPr/>
                <p:nvPr/>
              </p:nvSpPr>
              <p:spPr>
                <a:xfrm>
                  <a:off x="8022713" y="555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D82698-8854-4A9A-B725-6B66E99AD274}"/>
                </a:ext>
              </a:extLst>
            </p:cNvPr>
            <p:cNvSpPr txBox="1"/>
            <p:nvPr/>
          </p:nvSpPr>
          <p:spPr>
            <a:xfrm>
              <a:off x="7775924" y="2791354"/>
              <a:ext cx="2253291" cy="1180124"/>
            </a:xfrm>
            <a:prstGeom prst="rect">
              <a:avLst/>
            </a:prstGeom>
            <a:noFill/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100% covered</a:t>
              </a:r>
            </a:p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by Acceptance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191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49F46B7-622C-4964-A798-EEC41868FF86}"/>
              </a:ext>
            </a:extLst>
          </p:cNvPr>
          <p:cNvSpPr/>
          <p:nvPr/>
        </p:nvSpPr>
        <p:spPr>
          <a:xfrm>
            <a:off x="7065216" y="3359145"/>
            <a:ext cx="2408761" cy="138147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B1D1D9-2253-44B4-BD39-6B3197B2F978}"/>
              </a:ext>
            </a:extLst>
          </p:cNvPr>
          <p:cNvSpPr txBox="1"/>
          <p:nvPr/>
        </p:nvSpPr>
        <p:spPr>
          <a:xfrm>
            <a:off x="7604834" y="3374777"/>
            <a:ext cx="134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Central </a:t>
            </a:r>
            <a:r>
              <a:rPr lang="fr-FR" sz="1600" b="1" dirty="0" err="1">
                <a:solidFill>
                  <a:srgbClr val="DFC9EF"/>
                </a:solidFill>
              </a:rPr>
              <a:t>Reservation</a:t>
            </a:r>
            <a:r>
              <a:rPr lang="fr-FR" sz="1600" b="1" dirty="0">
                <a:solidFill>
                  <a:srgbClr val="DFC9EF"/>
                </a:solidFill>
              </a:rPr>
              <a:t> 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175A9D6-A0BE-4B31-B20D-10D0553FBA4E}"/>
              </a:ext>
            </a:extLst>
          </p:cNvPr>
          <p:cNvCxnSpPr>
            <a:cxnSpLocks/>
            <a:stCxn id="8" idx="3"/>
            <a:endCxn id="72" idx="0"/>
          </p:cNvCxnSpPr>
          <p:nvPr/>
        </p:nvCxnSpPr>
        <p:spPr>
          <a:xfrm rot="16200000" flipH="1">
            <a:off x="7587892" y="2677439"/>
            <a:ext cx="1263529" cy="99881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FFD1F243-0C5C-4C27-A2BC-4D14B1982F59}"/>
              </a:ext>
            </a:extLst>
          </p:cNvPr>
          <p:cNvSpPr txBox="1"/>
          <p:nvPr/>
        </p:nvSpPr>
        <p:spPr>
          <a:xfrm>
            <a:off x="8225999" y="3006315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6580B5-D9A6-453A-982E-CA4C92AD9068}"/>
              </a:ext>
            </a:extLst>
          </p:cNvPr>
          <p:cNvSpPr txBox="1"/>
          <p:nvPr/>
        </p:nvSpPr>
        <p:spPr>
          <a:xfrm>
            <a:off x="7899067" y="2054708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A8ECD5-4045-4202-8A77-33F0FBC4C9C9}"/>
              </a:ext>
            </a:extLst>
          </p:cNvPr>
          <p:cNvSpPr/>
          <p:nvPr/>
        </p:nvSpPr>
        <p:spPr>
          <a:xfrm>
            <a:off x="5244432" y="2611106"/>
            <a:ext cx="1727303" cy="135608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2062FF-A756-4432-B250-9E07BE67CC6B}"/>
              </a:ext>
            </a:extLst>
          </p:cNvPr>
          <p:cNvSpPr txBox="1"/>
          <p:nvPr/>
        </p:nvSpPr>
        <p:spPr>
          <a:xfrm>
            <a:off x="5373325" y="2721538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Payment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AE8E80CE-CE1B-49FD-BF0A-425E14960168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 rot="10800000" flipV="1">
            <a:off x="6108085" y="1476604"/>
            <a:ext cx="1638713" cy="11345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32B9C16-A72C-4A6D-87F8-91FD1EC2F688}"/>
              </a:ext>
            </a:extLst>
          </p:cNvPr>
          <p:cNvSpPr txBox="1"/>
          <p:nvPr/>
        </p:nvSpPr>
        <p:spPr>
          <a:xfrm>
            <a:off x="6117753" y="228630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6436F4-87FB-4B4C-AA07-D7CD08C620E3}"/>
              </a:ext>
            </a:extLst>
          </p:cNvPr>
          <p:cNvSpPr txBox="1"/>
          <p:nvPr/>
        </p:nvSpPr>
        <p:spPr>
          <a:xfrm>
            <a:off x="7454931" y="116767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2919A40-2ECF-42CF-B5BE-1AAF07A2A7BC}"/>
              </a:ext>
            </a:extLst>
          </p:cNvPr>
          <p:cNvSpPr/>
          <p:nvPr/>
        </p:nvSpPr>
        <p:spPr>
          <a:xfrm>
            <a:off x="5684803" y="5327839"/>
            <a:ext cx="3281387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5893FB5-D00B-4282-BB8C-3E4C4207FD7B}"/>
              </a:ext>
            </a:extLst>
          </p:cNvPr>
          <p:cNvSpPr txBox="1"/>
          <p:nvPr/>
        </p:nvSpPr>
        <p:spPr>
          <a:xfrm>
            <a:off x="6640047" y="5393195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Distribution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15B8D9DA-8E16-4068-B088-715B52CC789D}"/>
              </a:ext>
            </a:extLst>
          </p:cNvPr>
          <p:cNvCxnSpPr>
            <a:cxnSpLocks/>
            <a:stCxn id="82" idx="0"/>
            <a:endCxn id="72" idx="4"/>
          </p:cNvCxnSpPr>
          <p:nvPr/>
        </p:nvCxnSpPr>
        <p:spPr>
          <a:xfrm rot="5400000" flipH="1" flipV="1">
            <a:off x="7503936" y="4562178"/>
            <a:ext cx="587223" cy="944100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4D6B2E1-863B-420C-B31A-66C7DE316A88}"/>
              </a:ext>
            </a:extLst>
          </p:cNvPr>
          <p:cNvSpPr txBox="1"/>
          <p:nvPr/>
        </p:nvSpPr>
        <p:spPr>
          <a:xfrm>
            <a:off x="7038979" y="498399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7729177-CB17-4246-838E-5EFC8CF5D7EA}"/>
              </a:ext>
            </a:extLst>
          </p:cNvPr>
          <p:cNvSpPr txBox="1"/>
          <p:nvPr/>
        </p:nvSpPr>
        <p:spPr>
          <a:xfrm>
            <a:off x="8152669" y="4722187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149" name="Flowchart: Magnetic Disk 148">
            <a:extLst>
              <a:ext uri="{FF2B5EF4-FFF2-40B4-BE49-F238E27FC236}">
                <a16:creationId xmlns:a16="http://schemas.microsoft.com/office/drawing/2014/main" id="{B6C69706-010C-444A-830B-1AF834D2864D}"/>
              </a:ext>
            </a:extLst>
          </p:cNvPr>
          <p:cNvSpPr/>
          <p:nvPr/>
        </p:nvSpPr>
        <p:spPr>
          <a:xfrm>
            <a:off x="6225872" y="5739959"/>
            <a:ext cx="928694" cy="854373"/>
          </a:xfrm>
          <a:prstGeom prst="flowChartMagneticDisk">
            <a:avLst/>
          </a:prstGeom>
          <a:solidFill>
            <a:srgbClr val="DFC9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Resorts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Referential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CB4C6A-987F-47B4-8C79-250DD7D5AA53}"/>
              </a:ext>
            </a:extLst>
          </p:cNvPr>
          <p:cNvSpPr/>
          <p:nvPr/>
        </p:nvSpPr>
        <p:spPr>
          <a:xfrm>
            <a:off x="2849631" y="4599438"/>
            <a:ext cx="2632404" cy="1509735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619209-8486-466B-ADDF-E3BE3CB2EF3C}"/>
              </a:ext>
            </a:extLst>
          </p:cNvPr>
          <p:cNvSpPr txBox="1"/>
          <p:nvPr/>
        </p:nvSpPr>
        <p:spPr>
          <a:xfrm>
            <a:off x="3612181" y="4653831"/>
            <a:ext cx="111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rgbClr val="DFC9EF"/>
                </a:solidFill>
              </a:rPr>
              <a:t>Stay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5EB05DC-AD30-4F52-827A-7EAE5A8439E2}"/>
              </a:ext>
            </a:extLst>
          </p:cNvPr>
          <p:cNvCxnSpPr>
            <a:cxnSpLocks/>
            <a:stCxn id="72" idx="2"/>
            <a:endCxn id="80" idx="6"/>
          </p:cNvCxnSpPr>
          <p:nvPr/>
        </p:nvCxnSpPr>
        <p:spPr>
          <a:xfrm rot="10800000" flipV="1">
            <a:off x="5482036" y="4049880"/>
            <a:ext cx="1583181" cy="1304425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BD3EC09D-1329-4712-9B08-EF8697C6A655}"/>
              </a:ext>
            </a:extLst>
          </p:cNvPr>
          <p:cNvCxnSpPr>
            <a:cxnSpLocks/>
            <a:stCxn id="82" idx="2"/>
            <a:endCxn id="80" idx="4"/>
          </p:cNvCxnSpPr>
          <p:nvPr/>
        </p:nvCxnSpPr>
        <p:spPr>
          <a:xfrm rot="10800000" flipV="1">
            <a:off x="4244803" y="6099451"/>
            <a:ext cx="1440000" cy="9720"/>
          </a:xfrm>
          <a:prstGeom prst="curvedConnector4">
            <a:avLst>
              <a:gd name="adj1" fmla="val -2201"/>
              <a:gd name="adj2" fmla="val 3715964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0623F0E5-48CB-42D8-BD81-2EB48754DCBE}"/>
              </a:ext>
            </a:extLst>
          </p:cNvPr>
          <p:cNvSpPr txBox="1"/>
          <p:nvPr/>
        </p:nvSpPr>
        <p:spPr>
          <a:xfrm>
            <a:off x="6763471" y="4041928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989B3F-D37A-4DB8-A2D9-0B9C4139494B}"/>
              </a:ext>
            </a:extLst>
          </p:cNvPr>
          <p:cNvSpPr txBox="1"/>
          <p:nvPr/>
        </p:nvSpPr>
        <p:spPr>
          <a:xfrm>
            <a:off x="5487449" y="4959947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99156-410E-4A51-8348-B004561CE967}"/>
              </a:ext>
            </a:extLst>
          </p:cNvPr>
          <p:cNvSpPr txBox="1"/>
          <p:nvPr/>
        </p:nvSpPr>
        <p:spPr>
          <a:xfrm>
            <a:off x="5501420" y="6338916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8ED0F6-1223-4455-9766-BDD9AC788DEE}"/>
              </a:ext>
            </a:extLst>
          </p:cNvPr>
          <p:cNvSpPr txBox="1"/>
          <p:nvPr/>
        </p:nvSpPr>
        <p:spPr>
          <a:xfrm>
            <a:off x="4012221" y="607529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095169B-425F-4ED7-9890-E8831E29DC77}"/>
              </a:ext>
            </a:extLst>
          </p:cNvPr>
          <p:cNvSpPr/>
          <p:nvPr/>
        </p:nvSpPr>
        <p:spPr>
          <a:xfrm>
            <a:off x="9557924" y="4586405"/>
            <a:ext cx="2544037" cy="1415699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679243-8322-4588-B14D-D2E9098AEA3B}"/>
              </a:ext>
            </a:extLst>
          </p:cNvPr>
          <p:cNvSpPr txBox="1"/>
          <p:nvPr/>
        </p:nvSpPr>
        <p:spPr>
          <a:xfrm>
            <a:off x="10084386" y="4738642"/>
            <a:ext cx="1522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Revenue </a:t>
            </a:r>
            <a:r>
              <a:rPr lang="fr-FR" sz="1600" b="1" dirty="0" err="1">
                <a:solidFill>
                  <a:srgbClr val="DFC9EF"/>
                </a:solidFill>
              </a:rPr>
              <a:t>Mgmt</a:t>
            </a:r>
            <a:endParaRPr lang="en-GB" sz="1600" dirty="0">
              <a:solidFill>
                <a:srgbClr val="DFC9EF"/>
              </a:solidFill>
            </a:endParaRPr>
          </a:p>
        </p:txBody>
      </p: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673AF8DB-A9F1-48C6-ABE6-3B58C6F16CF8}"/>
              </a:ext>
            </a:extLst>
          </p:cNvPr>
          <p:cNvCxnSpPr>
            <a:cxnSpLocks/>
            <a:stCxn id="8" idx="4"/>
            <a:endCxn id="67" idx="1"/>
          </p:cNvCxnSpPr>
          <p:nvPr/>
        </p:nvCxnSpPr>
        <p:spPr>
          <a:xfrm rot="16200000" flipH="1">
            <a:off x="8339757" y="3202996"/>
            <a:ext cx="2441710" cy="739756"/>
          </a:xfrm>
          <a:prstGeom prst="curvedConnector3">
            <a:avLst>
              <a:gd name="adj1" fmla="val 50000"/>
            </a:avLst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34E6C10F-3B10-4069-AC20-AAF22C9F9969}"/>
              </a:ext>
            </a:extLst>
          </p:cNvPr>
          <p:cNvCxnSpPr>
            <a:cxnSpLocks/>
            <a:stCxn id="72" idx="5"/>
            <a:endCxn id="67" idx="2"/>
          </p:cNvCxnSpPr>
          <p:nvPr/>
        </p:nvCxnSpPr>
        <p:spPr>
          <a:xfrm rot="16200000" flipH="1">
            <a:off x="8961598" y="4697928"/>
            <a:ext cx="755951" cy="436702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3C2D1B3-357B-422E-9926-6A8CFB0AEEE4}"/>
              </a:ext>
            </a:extLst>
          </p:cNvPr>
          <p:cNvSpPr txBox="1"/>
          <p:nvPr/>
        </p:nvSpPr>
        <p:spPr>
          <a:xfrm>
            <a:off x="9900985" y="4335248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6FB737-604C-4059-AD3E-EA466DFE75EF}"/>
              </a:ext>
            </a:extLst>
          </p:cNvPr>
          <p:cNvSpPr txBox="1"/>
          <p:nvPr/>
        </p:nvSpPr>
        <p:spPr>
          <a:xfrm>
            <a:off x="9356759" y="2309518"/>
            <a:ext cx="339338" cy="34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521028-42B8-465E-8A19-4A5C8C32B09E}"/>
              </a:ext>
            </a:extLst>
          </p:cNvPr>
          <p:cNvSpPr txBox="1"/>
          <p:nvPr/>
        </p:nvSpPr>
        <p:spPr>
          <a:xfrm>
            <a:off x="9235673" y="5234260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8F12D2-8BCB-40F1-BC50-EB34B070C172}"/>
              </a:ext>
            </a:extLst>
          </p:cNvPr>
          <p:cNvSpPr txBox="1"/>
          <p:nvPr/>
        </p:nvSpPr>
        <p:spPr>
          <a:xfrm>
            <a:off x="8853711" y="4564244"/>
            <a:ext cx="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9FD456-C1BF-487B-8D10-AFB97305CD46}"/>
              </a:ext>
            </a:extLst>
          </p:cNvPr>
          <p:cNvSpPr/>
          <p:nvPr/>
        </p:nvSpPr>
        <p:spPr>
          <a:xfrm>
            <a:off x="10034604" y="2611458"/>
            <a:ext cx="2879840" cy="1533637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8CC4888-22D4-4E89-AB2D-54505F6D6C70}"/>
              </a:ext>
            </a:extLst>
          </p:cNvPr>
          <p:cNvCxnSpPr>
            <a:cxnSpLocks/>
            <a:stCxn id="8" idx="6"/>
            <a:endCxn id="63" idx="0"/>
          </p:cNvCxnSpPr>
          <p:nvPr/>
        </p:nvCxnSpPr>
        <p:spPr>
          <a:xfrm>
            <a:off x="10634670" y="1476604"/>
            <a:ext cx="839854" cy="1134854"/>
          </a:xfrm>
          <a:prstGeom prst="curvedConnector2">
            <a:avLst/>
          </a:prstGeom>
          <a:ln w="25400">
            <a:solidFill>
              <a:srgbClr val="DFC9E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AAA7E05-9E87-4238-84EC-FD7C54081CBB}"/>
              </a:ext>
            </a:extLst>
          </p:cNvPr>
          <p:cNvSpPr txBox="1"/>
          <p:nvPr/>
        </p:nvSpPr>
        <p:spPr>
          <a:xfrm>
            <a:off x="11435789" y="2279583"/>
            <a:ext cx="286517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U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0AD0FE8-7CD1-4839-A509-F35EC62C59C5}"/>
              </a:ext>
            </a:extLst>
          </p:cNvPr>
          <p:cNvSpPr txBox="1"/>
          <p:nvPr/>
        </p:nvSpPr>
        <p:spPr>
          <a:xfrm>
            <a:off x="10629194" y="1150504"/>
            <a:ext cx="339338" cy="3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FC9EF"/>
                </a:solidFill>
              </a:rPr>
              <a:t>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CAB2B2-28BC-4AD3-8FE5-79A16D4055E5}"/>
              </a:ext>
            </a:extLst>
          </p:cNvPr>
          <p:cNvSpPr txBox="1"/>
          <p:nvPr/>
        </p:nvSpPr>
        <p:spPr>
          <a:xfrm>
            <a:off x="10833210" y="2654952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DFC9EF"/>
                </a:solidFill>
              </a:rPr>
              <a:t>Marketing</a:t>
            </a:r>
            <a:endParaRPr lang="en-GB" sz="1600" dirty="0">
              <a:solidFill>
                <a:srgbClr val="DFC9EF"/>
              </a:solidFill>
            </a:endParaRPr>
          </a:p>
        </p:txBody>
      </p:sp>
      <p:sp>
        <p:nvSpPr>
          <p:cNvPr id="61" name="Octagon 60">
            <a:extLst>
              <a:ext uri="{FF2B5EF4-FFF2-40B4-BE49-F238E27FC236}">
                <a16:creationId xmlns:a16="http://schemas.microsoft.com/office/drawing/2014/main" id="{CCFE71D3-B579-48A5-8BDC-B8FA7AFDE7EC}"/>
              </a:ext>
            </a:extLst>
          </p:cNvPr>
          <p:cNvSpPr/>
          <p:nvPr/>
        </p:nvSpPr>
        <p:spPr>
          <a:xfrm>
            <a:off x="10292478" y="2962117"/>
            <a:ext cx="906760" cy="635642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Accounts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2" name="Octagon 61">
            <a:extLst>
              <a:ext uri="{FF2B5EF4-FFF2-40B4-BE49-F238E27FC236}">
                <a16:creationId xmlns:a16="http://schemas.microsoft.com/office/drawing/2014/main" id="{0F48D0F1-8E73-4623-A619-15A329BACDA7}"/>
              </a:ext>
            </a:extLst>
          </p:cNvPr>
          <p:cNvSpPr/>
          <p:nvPr/>
        </p:nvSpPr>
        <p:spPr>
          <a:xfrm>
            <a:off x="11234813" y="3385281"/>
            <a:ext cx="810320" cy="600565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Loyalty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3" name="Octagon 52">
            <a:extLst>
              <a:ext uri="{FF2B5EF4-FFF2-40B4-BE49-F238E27FC236}">
                <a16:creationId xmlns:a16="http://schemas.microsoft.com/office/drawing/2014/main" id="{5D1B7EF9-575D-4872-8824-E1DE980EE439}"/>
              </a:ext>
            </a:extLst>
          </p:cNvPr>
          <p:cNvSpPr/>
          <p:nvPr/>
        </p:nvSpPr>
        <p:spPr>
          <a:xfrm>
            <a:off x="5708382" y="3109537"/>
            <a:ext cx="759226" cy="647141"/>
          </a:xfrm>
          <a:prstGeom prst="octagon">
            <a:avLst>
              <a:gd name="adj" fmla="val 30445"/>
            </a:avLst>
          </a:prstGeom>
          <a:solidFill>
            <a:schemeClr val="bg1">
              <a:lumMod val="7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PSP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7" name="Octagon 56">
            <a:extLst>
              <a:ext uri="{FF2B5EF4-FFF2-40B4-BE49-F238E27FC236}">
                <a16:creationId xmlns:a16="http://schemas.microsoft.com/office/drawing/2014/main" id="{BE38B1CF-D464-4C95-A058-34090836511C}"/>
              </a:ext>
            </a:extLst>
          </p:cNvPr>
          <p:cNvSpPr/>
          <p:nvPr/>
        </p:nvSpPr>
        <p:spPr>
          <a:xfrm>
            <a:off x="7827022" y="3999438"/>
            <a:ext cx="885587" cy="48809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CRS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5" name="Octagon 54">
            <a:extLst>
              <a:ext uri="{FF2B5EF4-FFF2-40B4-BE49-F238E27FC236}">
                <a16:creationId xmlns:a16="http://schemas.microsoft.com/office/drawing/2014/main" id="{590E9D39-F44E-48A5-9A0C-EEA21FE7ABDE}"/>
              </a:ext>
            </a:extLst>
          </p:cNvPr>
          <p:cNvSpPr/>
          <p:nvPr/>
        </p:nvSpPr>
        <p:spPr>
          <a:xfrm>
            <a:off x="10034604" y="5133782"/>
            <a:ext cx="153743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Rates &amp; Cancellation rules API</a:t>
            </a:r>
          </a:p>
        </p:txBody>
      </p:sp>
      <p:sp>
        <p:nvSpPr>
          <p:cNvPr id="59" name="Octagon 58">
            <a:extLst>
              <a:ext uri="{FF2B5EF4-FFF2-40B4-BE49-F238E27FC236}">
                <a16:creationId xmlns:a16="http://schemas.microsoft.com/office/drawing/2014/main" id="{722559A6-456C-43FA-91CD-BCB2A4EE36CF}"/>
              </a:ext>
            </a:extLst>
          </p:cNvPr>
          <p:cNvSpPr/>
          <p:nvPr/>
        </p:nvSpPr>
        <p:spPr>
          <a:xfrm>
            <a:off x="7375260" y="5825849"/>
            <a:ext cx="1179477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Metasearch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8" name="Octagon 57">
            <a:extLst>
              <a:ext uri="{FF2B5EF4-FFF2-40B4-BE49-F238E27FC236}">
                <a16:creationId xmlns:a16="http://schemas.microsoft.com/office/drawing/2014/main" id="{90F469C3-F419-4487-AC63-F22702D43D30}"/>
              </a:ext>
            </a:extLst>
          </p:cNvPr>
          <p:cNvSpPr/>
          <p:nvPr/>
        </p:nvSpPr>
        <p:spPr>
          <a:xfrm>
            <a:off x="3463197" y="5194640"/>
            <a:ext cx="1410686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Property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Management System (PMS)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</p:spTree>
    <p:extLst>
      <p:ext uri="{BB962C8B-B14F-4D97-AF65-F5344CB8AC3E}">
        <p14:creationId xmlns:p14="http://schemas.microsoft.com/office/powerpoint/2010/main" val="37139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A3916-1353-4EE1-98E5-97013B25EA48}"/>
                </a:ext>
              </a:extLst>
            </p:cNvPr>
            <p:cNvGrpSpPr/>
            <p:nvPr/>
          </p:nvGrpSpPr>
          <p:grpSpPr>
            <a:xfrm>
              <a:off x="6142450" y="4298014"/>
              <a:ext cx="1119685" cy="599157"/>
              <a:chOff x="6142450" y="4298014"/>
              <a:chExt cx="1119685" cy="59915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082241" cy="599157"/>
                <a:chOff x="6793875" y="5862572"/>
                <a:chExt cx="63217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6834063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r>
                    <a:rPr lang="fr-FR" sz="9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6793875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6950118" y="4446371"/>
                <a:ext cx="312017" cy="12318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C7E7EB5-24FD-4845-9618-EC452CEF8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68" y="4745981"/>
            <a:ext cx="597244" cy="597244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678D0201-0E95-42B9-B85E-1CC13E2B0271}"/>
              </a:ext>
            </a:extLst>
          </p:cNvPr>
          <p:cNvCxnSpPr>
            <a:cxnSpLocks/>
          </p:cNvCxnSpPr>
          <p:nvPr/>
        </p:nvCxnSpPr>
        <p:spPr>
          <a:xfrm rot="10800000">
            <a:off x="7247157" y="4597593"/>
            <a:ext cx="2864302" cy="477671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9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17C51-7C42-4903-BB7C-CEDF577844F0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66BAD0-2F16-42F8-959B-A02AF038BC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CCA3916-1353-4EE1-98E5-97013B25EA48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142450" y="4298014"/>
                <a:chExt cx="1119685" cy="59915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142450" y="4298014"/>
                  <a:ext cx="1082241" cy="599157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950118" y="4446371"/>
                  <a:ext cx="312017" cy="123181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092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Mitigations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Adaptors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Adaptors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AFA0D-78DD-4034-ACA9-960165276A6D}"/>
              </a:ext>
            </a:extLst>
          </p:cNvPr>
          <p:cNvGrpSpPr/>
          <p:nvPr/>
        </p:nvGrpSpPr>
        <p:grpSpPr>
          <a:xfrm>
            <a:off x="7910973" y="2646864"/>
            <a:ext cx="1688159" cy="690231"/>
            <a:chOff x="7910973" y="2646864"/>
            <a:chExt cx="1688159" cy="69023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94E7A6-69E0-4BF3-A60D-1659F01F9482}"/>
                </a:ext>
              </a:extLst>
            </p:cNvPr>
            <p:cNvSpPr/>
            <p:nvPr/>
          </p:nvSpPr>
          <p:spPr>
            <a:xfrm>
              <a:off x="7910973" y="2646864"/>
              <a:ext cx="830195" cy="341571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BUGS</a:t>
              </a:r>
              <a:endParaRPr lang="en-GB" sz="16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C14014F-9B5E-477E-844E-9785C48A0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605" y="3039568"/>
              <a:ext cx="297527" cy="29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79E6A7-D7DF-42F0-A6AC-03FF8839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6"/>
          <a:stretch/>
        </p:blipFill>
        <p:spPr>
          <a:xfrm>
            <a:off x="4722800" y="2527588"/>
            <a:ext cx="6742177" cy="398565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95390D-6718-4102-911C-224DE05B2945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C0898-579B-421A-9811-D851BDE78DF7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DA6BE7-85B1-4B58-99AB-2E7E70F9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49A36-8B03-4022-80E7-9C8F38B54BB2}"/>
              </a:ext>
            </a:extLst>
          </p:cNvPr>
          <p:cNvSpPr/>
          <p:nvPr/>
        </p:nvSpPr>
        <p:spPr>
          <a:xfrm>
            <a:off x="11546582" y="2836473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8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307A1-E2F9-4402-B28F-5080635EC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28"/>
          <a:stretch/>
        </p:blipFill>
        <p:spPr>
          <a:xfrm>
            <a:off x="4706984" y="2509516"/>
            <a:ext cx="6757994" cy="397716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4C91-4662-4934-AF79-F912ACD9AC76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67ECF-34BB-4F19-A6D5-CE7BC32099FB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2B00BC-87B9-4780-87B0-02911DF0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4E0F9-1E59-426B-9985-74B6EA476B5F}"/>
              </a:ext>
            </a:extLst>
          </p:cNvPr>
          <p:cNvSpPr/>
          <p:nvPr/>
        </p:nvSpPr>
        <p:spPr>
          <a:xfrm>
            <a:off x="11546582" y="3098335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488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DB5127-A31A-492E-B72F-AEBBCB4B0FBB}"/>
              </a:ext>
            </a:extLst>
          </p:cNvPr>
          <p:cNvSpPr/>
          <p:nvPr/>
        </p:nvSpPr>
        <p:spPr>
          <a:xfrm>
            <a:off x="11564090" y="2481473"/>
            <a:ext cx="365113" cy="1828725"/>
          </a:xfrm>
          <a:prstGeom prst="rect">
            <a:avLst/>
          </a:prstGeom>
          <a:noFill/>
          <a:ln w="50800">
            <a:solidFill>
              <a:srgbClr val="BA8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795C9-AB5F-4ABC-9F57-FF78241BB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8"/>
          <a:stretch/>
        </p:blipFill>
        <p:spPr>
          <a:xfrm>
            <a:off x="4711636" y="2471846"/>
            <a:ext cx="6753341" cy="402114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9ABD0C-CAFB-4825-B78E-786CD9AC10B0}"/>
              </a:ext>
            </a:extLst>
          </p:cNvPr>
          <p:cNvGrpSpPr/>
          <p:nvPr/>
        </p:nvGrpSpPr>
        <p:grpSpPr>
          <a:xfrm>
            <a:off x="9256542" y="3102682"/>
            <a:ext cx="2093937" cy="779018"/>
            <a:chOff x="9256542" y="3102682"/>
            <a:chExt cx="2093937" cy="7790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CF63F-4FA0-43D6-A0B0-37353237F04D}"/>
                </a:ext>
              </a:extLst>
            </p:cNvPr>
            <p:cNvSpPr txBox="1"/>
            <p:nvPr/>
          </p:nvSpPr>
          <p:spPr>
            <a:xfrm>
              <a:off x="9256542" y="3102682"/>
              <a:ext cx="2093937" cy="400110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rgbClr val="DFC9EF"/>
                  </a:solidFill>
                </a:rPr>
                <a:t>740 lines of Init()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E34A73-8C08-44AB-AC9D-E6ACAA23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5" y="3469282"/>
              <a:ext cx="526491" cy="41241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C9D8336-9322-43B2-BCA4-E6B6696D6282}"/>
              </a:ext>
            </a:extLst>
          </p:cNvPr>
          <p:cNvSpPr/>
          <p:nvPr/>
        </p:nvSpPr>
        <p:spPr>
          <a:xfrm>
            <a:off x="11546582" y="3793404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9ABCD-D1F1-4367-8097-244C982E280E}"/>
              </a:ext>
            </a:extLst>
          </p:cNvPr>
          <p:cNvSpPr txBox="1"/>
          <p:nvPr/>
        </p:nvSpPr>
        <p:spPr>
          <a:xfrm>
            <a:off x="6006380" y="1912531"/>
            <a:ext cx="5385438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Test Suite for  Rooms Availability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AF5F0-C1A7-41D1-8315-B27845DA39C5}"/>
              </a:ext>
            </a:extLst>
          </p:cNvPr>
          <p:cNvGrpSpPr/>
          <p:nvPr/>
        </p:nvGrpSpPr>
        <p:grpSpPr>
          <a:xfrm>
            <a:off x="4668033" y="2454443"/>
            <a:ext cx="7291880" cy="4097995"/>
            <a:chOff x="4668033" y="2454443"/>
            <a:chExt cx="7291880" cy="4097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DDF04D-673C-43BA-91AE-9ECAE0019099}"/>
                </a:ext>
              </a:extLst>
            </p:cNvPr>
            <p:cNvSpPr/>
            <p:nvPr/>
          </p:nvSpPr>
          <p:spPr>
            <a:xfrm>
              <a:off x="4668033" y="2454443"/>
              <a:ext cx="7291880" cy="40979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83E2DE-0E7A-4F90-9D41-64765C9F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55"/>
            <a:stretch/>
          </p:blipFill>
          <p:spPr>
            <a:xfrm>
              <a:off x="11580575" y="2476343"/>
              <a:ext cx="379338" cy="407159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BADA545-208D-4C19-A719-80CACC84E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5"/>
          <a:stretch/>
        </p:blipFill>
        <p:spPr>
          <a:xfrm>
            <a:off x="4712647" y="2476343"/>
            <a:ext cx="6820733" cy="402126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AB1173-B558-4FDB-B06F-F0E5679B36BA}"/>
              </a:ext>
            </a:extLst>
          </p:cNvPr>
          <p:cNvSpPr/>
          <p:nvPr/>
        </p:nvSpPr>
        <p:spPr>
          <a:xfrm>
            <a:off x="11565259" y="4370253"/>
            <a:ext cx="365113" cy="214771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2F36B-C608-41C2-B065-B47A39AEF358}"/>
              </a:ext>
            </a:extLst>
          </p:cNvPr>
          <p:cNvSpPr txBox="1"/>
          <p:nvPr/>
        </p:nvSpPr>
        <p:spPr>
          <a:xfrm>
            <a:off x="8496886" y="4865752"/>
            <a:ext cx="2990653" cy="70788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C000"/>
                </a:solidFill>
              </a:rPr>
              <a:t>Tests using initialized fields </a:t>
            </a:r>
            <a:br>
              <a:rPr lang="en-GB" sz="2000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rgbClr val="FFC000"/>
                </a:solidFill>
              </a:rPr>
              <a:t> side effects nightmare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7A59D-6805-45A2-B278-ED79D40B6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66" y="5571968"/>
            <a:ext cx="638377" cy="6383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FE38A6-C78B-45FA-8026-20AEF0B049E3}"/>
              </a:ext>
            </a:extLst>
          </p:cNvPr>
          <p:cNvSpPr/>
          <p:nvPr/>
        </p:nvSpPr>
        <p:spPr>
          <a:xfrm>
            <a:off x="11546582" y="5639050"/>
            <a:ext cx="409242" cy="1242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15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C4AC1-1D20-4F51-ACBF-5001A9736C7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FF29C53-CC40-4651-B95A-116B3A6D1CED}"/>
              </a:ext>
            </a:extLst>
          </p:cNvPr>
          <p:cNvSpPr txBox="1">
            <a:spLocks/>
          </p:cNvSpPr>
          <p:nvPr/>
        </p:nvSpPr>
        <p:spPr>
          <a:xfrm>
            <a:off x="5776502" y="1805424"/>
            <a:ext cx="5714727" cy="4080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3600" cap="all" dirty="0"/>
              <a:t>Mitigations</a:t>
            </a:r>
          </a:p>
          <a:p>
            <a:pPr>
              <a:spcAft>
                <a:spcPts val="1800"/>
              </a:spcAft>
            </a:pPr>
            <a:endParaRPr lang="en-US" sz="28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Avoid cognitive overload as much as possible </a:t>
            </a:r>
            <a:br>
              <a:rPr lang="en-US" sz="2800" dirty="0"/>
            </a:br>
            <a:r>
              <a:rPr lang="en-US" sz="2000" dirty="0"/>
              <a:t>(i.e. anything that is declared outside your test)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Favor local variables over test suite members </a:t>
            </a:r>
            <a:br>
              <a:rPr lang="en-US" sz="2800" dirty="0"/>
            </a:br>
            <a:r>
              <a:rPr lang="en-US" sz="2000" dirty="0"/>
              <a:t>Everything should be created from the test</a:t>
            </a:r>
            <a:endParaRPr lang="en-US" sz="40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Domain</a:t>
            </a:r>
            <a:r>
              <a:rPr lang="fr-FR" sz="2800" dirty="0"/>
              <a:t>-D</a:t>
            </a:r>
            <a:r>
              <a:rPr lang="en-US" sz="2800" dirty="0"/>
              <a:t>riven Builders to shorten and explicit the Arrange section of your tests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Treat your test code as production code!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mercyless</a:t>
            </a:r>
            <a:r>
              <a:rPr lang="en-US" sz="2000" dirty="0"/>
              <a:t> refactoring</a:t>
            </a:r>
            <a:endParaRPr lang="en-US" sz="2600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E81AD-0F29-4DAD-A851-4AF0DB13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121" y="2512237"/>
            <a:ext cx="889179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621084" cy="4912619"/>
            <a:chOff x="6729353" y="1267097"/>
            <a:chExt cx="4443787" cy="3883705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  <a:endCxn id="73" idx="5"/>
            </p:cNvCxnSpPr>
            <p:nvPr/>
          </p:nvCxnSpPr>
          <p:spPr>
            <a:xfrm>
              <a:off x="10355715" y="4487441"/>
              <a:ext cx="457375" cy="450196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595363" y="4597890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813090" y="4844332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BC0600-3483-417E-8656-5FF83E6A57CE}"/>
              </a:ext>
            </a:extLst>
          </p:cNvPr>
          <p:cNvSpPr txBox="1"/>
          <p:nvPr/>
        </p:nvSpPr>
        <p:spPr>
          <a:xfrm>
            <a:off x="2707047" y="5674297"/>
            <a:ext cx="4167559" cy="674200"/>
          </a:xfrm>
          <a:prstGeom prst="rect">
            <a:avLst/>
          </a:prstGeom>
          <a:solidFill>
            <a:schemeClr val="bg2">
              <a:alpha val="92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  <a:t>Use Domain-Driven Builders</a:t>
            </a:r>
            <a:r>
              <a:rPr lang="en-US" sz="1600" dirty="0">
                <a:latin typeface="DK More Or Less" pitchFamily="50" charset="0"/>
              </a:rPr>
              <a:t> to shorten and explicit the Arrange section of your tests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B0308-BBA6-480B-8BE5-E26181087448}"/>
              </a:ext>
            </a:extLst>
          </p:cNvPr>
          <p:cNvSpPr txBox="1"/>
          <p:nvPr/>
        </p:nvSpPr>
        <p:spPr>
          <a:xfrm>
            <a:off x="5920693" y="3252026"/>
            <a:ext cx="2936891" cy="2151528"/>
          </a:xfrm>
          <a:prstGeom prst="rect">
            <a:avLst/>
          </a:prstGeom>
          <a:solidFill>
            <a:schemeClr val="bg2">
              <a:alpha val="92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  <a:t>Include the Adapters to your Acceptance tests</a:t>
            </a:r>
            <a:r>
              <a:rPr lang="en-US" sz="1600" dirty="0">
                <a:latin typeface="DK More Or Less" pitchFamily="50" charset="0"/>
              </a:rPr>
              <a:t> </a:t>
            </a:r>
          </a:p>
          <a:p>
            <a:pPr algn="r"/>
            <a:endParaRPr lang="en-US" sz="1600" dirty="0">
              <a:latin typeface="DK More Or Less" pitchFamily="50" charset="0"/>
            </a:endParaRPr>
          </a:p>
          <a:p>
            <a:pPr marL="285750" indent="-285750" algn="r">
              <a:buFontTx/>
              <a:buChar char="-"/>
            </a:pPr>
            <a:r>
              <a:rPr lang="en-US" sz="1600" dirty="0">
                <a:latin typeface="DK More Or Less" pitchFamily="50" charset="0"/>
              </a:rPr>
              <a:t>Test the adaptation in action</a:t>
            </a:r>
          </a:p>
          <a:p>
            <a:pPr algn="r"/>
            <a:r>
              <a:rPr lang="en-US" sz="1600" dirty="0">
                <a:latin typeface="DK More Or Less" pitchFamily="50" charset="0"/>
              </a:rPr>
              <a:t>(All corner cases covered)</a:t>
            </a:r>
          </a:p>
          <a:p>
            <a:pPr algn="r"/>
            <a:endParaRPr lang="en-US" sz="1600" dirty="0">
              <a:latin typeface="DK More Or Less" pitchFamily="50" charset="0"/>
            </a:endParaRPr>
          </a:p>
          <a:p>
            <a:pPr marL="285750" indent="-285750" algn="r">
              <a:buFontTx/>
              <a:buChar char="-"/>
            </a:pPr>
            <a:r>
              <a:rPr lang="en-US" sz="1600" dirty="0">
                <a:latin typeface="DK More Or Less" pitchFamily="50" charset="0"/>
              </a:rPr>
              <a:t>Stub only the I/O</a:t>
            </a:r>
          </a:p>
          <a:p>
            <a:pPr algn="r"/>
            <a:r>
              <a:rPr lang="en-US" sz="1600" dirty="0">
                <a:latin typeface="DK More Or Less" pitchFamily="50" charset="0"/>
              </a:rPr>
              <a:t>(super fast tests)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18DE61-90B8-492D-A6BD-C65B14FD6AFC}"/>
              </a:ext>
            </a:extLst>
          </p:cNvPr>
          <p:cNvSpPr txBox="1"/>
          <p:nvPr/>
        </p:nvSpPr>
        <p:spPr>
          <a:xfrm>
            <a:off x="7657894" y="734959"/>
            <a:ext cx="3911452" cy="1166643"/>
          </a:xfrm>
          <a:prstGeom prst="rect">
            <a:avLst/>
          </a:prstGeom>
          <a:solidFill>
            <a:schemeClr val="bg2">
              <a:alpha val="92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r"/>
            <a:r>
              <a:rPr lang="en-US" sz="1600" dirty="0">
                <a:latin typeface="DK More Or Less" pitchFamily="50" charset="0"/>
              </a:rPr>
              <a:t>Do not test “implementation details”</a:t>
            </a:r>
          </a:p>
          <a:p>
            <a:pPr algn="r"/>
            <a:endParaRPr lang="en-US" sz="1600" dirty="0">
              <a:latin typeface="DK More Or Less" pitchFamily="50" charset="0"/>
            </a:endParaRPr>
          </a:p>
          <a:p>
            <a:pPr algn="r"/>
            <a: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  <a:t>Favor Acceptance tests </a:t>
            </a:r>
            <a:br>
              <a:rPr lang="en-US" sz="1600" dirty="0">
                <a:solidFill>
                  <a:srgbClr val="C00000"/>
                </a:solidFill>
                <a:latin typeface="DK More Or Less" pitchFamily="50" charset="0"/>
              </a:rPr>
            </a:br>
            <a:r>
              <a:rPr lang="en-US" sz="1600" dirty="0">
                <a:latin typeface="DK More Or Less" pitchFamily="50" charset="0"/>
              </a:rPr>
              <a:t>(coarse-grained unit tests)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Mitigations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49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6717832" cy="3330849"/>
            <a:chOff x="1186648" y="1665840"/>
            <a:chExt cx="6717832" cy="33308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67178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Trade offs made in reaction to people’s behaviors 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(observed around us 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86783" y="271115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Outside-in Diamond       TDD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5" y="5025078"/>
            <a:ext cx="910390" cy="910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6A482-16C4-4D14-ABF3-35F11F86211A}"/>
              </a:ext>
            </a:extLst>
          </p:cNvPr>
          <p:cNvSpPr txBox="1"/>
          <p:nvPr/>
        </p:nvSpPr>
        <p:spPr>
          <a:xfrm>
            <a:off x="461719" y="1542274"/>
            <a:ext cx="317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DK More Or Less" pitchFamily="50" charset="0"/>
              </a:rPr>
              <a:t>For the overall workflow we </a:t>
            </a:r>
            <a:r>
              <a:rPr lang="en-GB" sz="2400" dirty="0" err="1">
                <a:solidFill>
                  <a:schemeClr val="bg1"/>
                </a:solidFill>
                <a:latin typeface="DK More Or Less" pitchFamily="50" charset="0"/>
              </a:rPr>
              <a:t>favor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0532FD3-EDF0-453E-9897-90945C9308FA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16200000" flipH="1">
            <a:off x="1453256" y="2971437"/>
            <a:ext cx="2194805" cy="998472"/>
          </a:xfrm>
          <a:prstGeom prst="curvedConnector3">
            <a:avLst>
              <a:gd name="adj1" fmla="val 50000"/>
            </a:avLst>
          </a:prstGeom>
          <a:ln w="34925">
            <a:solidFill>
              <a:schemeClr val="bg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CD211EC-FB13-4246-A08E-35A0E2977DAC}"/>
              </a:ext>
            </a:extLst>
          </p:cNvPr>
          <p:cNvSpPr/>
          <p:nvPr/>
        </p:nvSpPr>
        <p:spPr>
          <a:xfrm rot="485042">
            <a:off x="966131" y="4559435"/>
            <a:ext cx="3922964" cy="1739107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16A077-1101-43DC-A9C9-04FD4E2790C3}"/>
              </a:ext>
            </a:extLst>
          </p:cNvPr>
          <p:cNvGrpSpPr/>
          <p:nvPr/>
        </p:nvGrpSpPr>
        <p:grpSpPr>
          <a:xfrm>
            <a:off x="4620451" y="2482642"/>
            <a:ext cx="6902849" cy="4217617"/>
            <a:chOff x="4620451" y="2482642"/>
            <a:chExt cx="6902849" cy="4217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6411B7-C1AC-44EF-93D0-2B3A6046DEA3}"/>
                </a:ext>
              </a:extLst>
            </p:cNvPr>
            <p:cNvSpPr txBox="1"/>
            <p:nvPr/>
          </p:nvSpPr>
          <p:spPr>
            <a:xfrm>
              <a:off x="6760913" y="2482642"/>
              <a:ext cx="4762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  <a:t>For the kind of tests we </a:t>
              </a:r>
              <a:b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</a:br>
              <a:r>
                <a:rPr lang="en-US" sz="2400" dirty="0">
                  <a:solidFill>
                    <a:srgbClr val="2B8BE2"/>
                  </a:solidFill>
                  <a:latin typeface="DK More Or Less" pitchFamily="50" charset="0"/>
                </a:rPr>
                <a:t>favor the most</a:t>
              </a:r>
              <a:endParaRPr lang="en-GB" sz="2400" dirty="0">
                <a:solidFill>
                  <a:srgbClr val="2B8BE2"/>
                </a:solidFill>
                <a:latin typeface="DK More Or Less" pitchFamily="50" charset="0"/>
              </a:endParaRP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F197976C-F272-4B1C-A4FC-979B552A78E5}"/>
                </a:ext>
              </a:extLst>
            </p:cNvPr>
            <p:cNvCxnSpPr>
              <a:cxnSpLocks/>
              <a:stCxn id="9" idx="2"/>
              <a:endCxn id="24" idx="7"/>
            </p:cNvCxnSpPr>
            <p:nvPr/>
          </p:nvCxnSpPr>
          <p:spPr>
            <a:xfrm rot="5400000">
              <a:off x="8227752" y="3408848"/>
              <a:ext cx="1009565" cy="819147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rgbClr val="2B8BE2"/>
              </a:solidFill>
              <a:headEnd type="triangl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CFEEE31-C2EC-435A-A5B0-AC3D9C73EC33}"/>
                </a:ext>
              </a:extLst>
            </p:cNvPr>
            <p:cNvSpPr/>
            <p:nvPr/>
          </p:nvSpPr>
          <p:spPr>
            <a:xfrm rot="20883607">
              <a:off x="4620451" y="4286705"/>
              <a:ext cx="4585681" cy="2413554"/>
            </a:xfrm>
            <a:prstGeom prst="ellipse">
              <a:avLst/>
            </a:prstGeom>
            <a:noFill/>
            <a:ln w="34925">
              <a:solidFill>
                <a:srgbClr val="2B8B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12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54A0F0-6229-40BD-BB96-A90F7C51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1E9E60-707B-4D7E-9F8C-170CACAE0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82"/>
          <a:stretch/>
        </p:blipFill>
        <p:spPr>
          <a:xfrm flipH="1">
            <a:off x="-14484" y="-213646"/>
            <a:ext cx="2548348" cy="7931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but…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Double loop</a:t>
            </a:r>
            <a:endParaRPr lang="en-US" sz="28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One and a half loop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89D98A20-FA96-4E29-96E7-A7A4824CDAEE}"/>
              </a:ext>
            </a:extLst>
          </p:cNvPr>
          <p:cNvSpPr/>
          <p:nvPr/>
        </p:nvSpPr>
        <p:spPr>
          <a:xfrm rot="21121026">
            <a:off x="8236529" y="5742651"/>
            <a:ext cx="4006784" cy="1858033"/>
          </a:xfrm>
          <a:prstGeom prst="arc">
            <a:avLst>
              <a:gd name="adj1" fmla="val 14261143"/>
              <a:gd name="adj2" fmla="val 20438447"/>
            </a:avLst>
          </a:prstGeom>
          <a:ln w="34925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761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8F958D3-8C26-447D-968A-1A7A63A73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" t="446" b="2835"/>
          <a:stretch/>
        </p:blipFill>
        <p:spPr>
          <a:xfrm>
            <a:off x="683247" y="656309"/>
            <a:ext cx="11049781" cy="58128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2C4BF8-A5E7-400B-9C20-1335842216D7}"/>
              </a:ext>
            </a:extLst>
          </p:cNvPr>
          <p:cNvGrpSpPr/>
          <p:nvPr/>
        </p:nvGrpSpPr>
        <p:grpSpPr>
          <a:xfrm>
            <a:off x="9610526" y="247043"/>
            <a:ext cx="2122503" cy="901273"/>
            <a:chOff x="9610526" y="247043"/>
            <a:chExt cx="2122503" cy="901273"/>
          </a:xfrm>
        </p:grpSpPr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9610526" y="247043"/>
              <a:ext cx="2122503" cy="90127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400" cap="all" dirty="0">
                  <a:solidFill>
                    <a:srgbClr val="2E8EE4"/>
                  </a:solidFill>
                </a:rPr>
                <a:t>Outside-in </a:t>
              </a:r>
              <a:br>
                <a:rPr lang="en-US" sz="2400" cap="all" dirty="0">
                  <a:solidFill>
                    <a:srgbClr val="2E8EE4"/>
                  </a:solidFill>
                </a:rPr>
              </a:br>
              <a:r>
                <a:rPr lang="en-US" sz="2400" cap="all" dirty="0">
                  <a:solidFill>
                    <a:srgbClr val="2E8EE4"/>
                  </a:solidFill>
                </a:rPr>
                <a:t>diamond 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7E1DB-9FA7-44BF-9E1E-F168C9DDB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673" y="616689"/>
              <a:ext cx="287079" cy="287079"/>
            </a:xfrm>
            <a:prstGeom prst="rect">
              <a:avLst/>
            </a:prstGeom>
          </p:spPr>
        </p:pic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4546362" y="456835"/>
            <a:ext cx="3349951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Fuzzers are helpful to shorten test &amp; to detect any hard-coded value or unsupported case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39D91A2-C8ED-499A-9EEB-0D5ABFFC537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4825204" y="670207"/>
            <a:ext cx="852377" cy="1939893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3">
            <a:extLst>
              <a:ext uri="{FF2B5EF4-FFF2-40B4-BE49-F238E27FC236}">
                <a16:creationId xmlns:a16="http://schemas.microsoft.com/office/drawing/2014/main" id="{96976007-C2B6-4043-B02A-43B979376109}"/>
              </a:ext>
            </a:extLst>
          </p:cNvPr>
          <p:cNvSpPr txBox="1">
            <a:spLocks/>
          </p:cNvSpPr>
          <p:nvPr/>
        </p:nvSpPr>
        <p:spPr>
          <a:xfrm>
            <a:off x="9040408" y="2369564"/>
            <a:ext cx="2324804" cy="97872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Builders allows us to be behavioral &amp; Domain-Driven (and not tech)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72AD971-C588-4929-B21E-0F429C1DA2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88040" y="2583965"/>
            <a:ext cx="734939" cy="182136"/>
          </a:xfrm>
          <a:prstGeom prst="curvedConnector3">
            <a:avLst>
              <a:gd name="adj1" fmla="val 93809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3">
            <a:extLst>
              <a:ext uri="{FF2B5EF4-FFF2-40B4-BE49-F238E27FC236}">
                <a16:creationId xmlns:a16="http://schemas.microsoft.com/office/drawing/2014/main" id="{628084B2-F27A-45D8-831D-69034AE91F0C}"/>
              </a:ext>
            </a:extLst>
          </p:cNvPr>
          <p:cNvSpPr txBox="1">
            <a:spLocks/>
          </p:cNvSpPr>
          <p:nvPr/>
        </p:nvSpPr>
        <p:spPr>
          <a:xfrm>
            <a:off x="8635905" y="3713335"/>
            <a:ext cx="3084347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No I/O involved here, but we test the whole { black-box / component / API }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7E15D82-6022-4E02-94B9-4AEBC2AF911F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6208141" y="3704542"/>
            <a:ext cx="2427765" cy="387358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3">
            <a:extLst>
              <a:ext uri="{FF2B5EF4-FFF2-40B4-BE49-F238E27FC236}">
                <a16:creationId xmlns:a16="http://schemas.microsoft.com/office/drawing/2014/main" id="{7A0AA8A2-806A-48F0-8D9D-004E1DCA7AEF}"/>
              </a:ext>
            </a:extLst>
          </p:cNvPr>
          <p:cNvSpPr txBox="1">
            <a:spLocks/>
          </p:cNvSpPr>
          <p:nvPr/>
        </p:nvSpPr>
        <p:spPr>
          <a:xfrm>
            <a:off x="7229876" y="6050554"/>
            <a:ext cx="4218039" cy="75713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Those acceptance tests can even check the infra serialization/adaptation code for the produced outputs</a:t>
            </a:r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EA36CDE5-EA20-4620-A412-0D847C308025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3200400" y="5030341"/>
            <a:ext cx="4029476" cy="1398778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66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1" y="1548710"/>
            <a:ext cx="5332988" cy="4866960"/>
            <a:chOff x="6729353" y="1267097"/>
            <a:chExt cx="4216031" cy="3847609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 fads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5DC5696-3AD0-4FA2-A35E-869E8250C4E0}"/>
              </a:ext>
            </a:extLst>
          </p:cNvPr>
          <p:cNvCxnSpPr>
            <a:cxnSpLocks/>
            <a:endCxn id="51" idx="5"/>
          </p:cNvCxnSpPr>
          <p:nvPr/>
        </p:nvCxnSpPr>
        <p:spPr>
          <a:xfrm>
            <a:off x="11045825" y="5689600"/>
            <a:ext cx="501803" cy="50209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2B137C-60D4-49FB-B516-6E6C2C335485}"/>
              </a:ext>
            </a:extLst>
          </p:cNvPr>
          <p:cNvSpPr txBox="1"/>
          <p:nvPr/>
        </p:nvSpPr>
        <p:spPr>
          <a:xfrm>
            <a:off x="11272218" y="5761933"/>
            <a:ext cx="618793" cy="291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27788254-36BD-484C-BB38-2103158D6736}"/>
              </a:ext>
            </a:extLst>
          </p:cNvPr>
          <p:cNvSpPr/>
          <p:nvPr/>
        </p:nvSpPr>
        <p:spPr>
          <a:xfrm>
            <a:off x="11547628" y="6073666"/>
            <a:ext cx="455438" cy="387663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BB51F1-6521-4DA2-AD82-E16786D764CD}"/>
              </a:ext>
            </a:extLst>
          </p:cNvPr>
          <p:cNvGrpSpPr/>
          <p:nvPr/>
        </p:nvGrpSpPr>
        <p:grpSpPr>
          <a:xfrm>
            <a:off x="146157" y="-213646"/>
            <a:ext cx="14272573" cy="7932000"/>
            <a:chOff x="146157" y="-213646"/>
            <a:chExt cx="14272573" cy="7932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1E9E60-707B-4D7E-9F8C-170CACAE0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582"/>
            <a:stretch/>
          </p:blipFill>
          <p:spPr>
            <a:xfrm flipH="1">
              <a:off x="146157" y="-213646"/>
              <a:ext cx="2548348" cy="79319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5074EE-F01A-4339-9FE1-CFEEAE016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732" y="-213645"/>
              <a:ext cx="11897998" cy="793199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Title here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3137370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1" y="1548710"/>
            <a:ext cx="5332988" cy="4866960"/>
            <a:chOff x="6729353" y="1267097"/>
            <a:chExt cx="4216031" cy="3847609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114521" y="480001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539361" y="786362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EEF0ED-009D-4FAA-ADDA-D83B5EF04101}"/>
              </a:ext>
            </a:extLst>
          </p:cNvPr>
          <p:cNvCxnSpPr>
            <a:cxnSpLocks/>
          </p:cNvCxnSpPr>
          <p:nvPr/>
        </p:nvCxnSpPr>
        <p:spPr>
          <a:xfrm>
            <a:off x="11039966" y="5687481"/>
            <a:ext cx="509580" cy="46953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A1F4EB-4CD9-4F2A-B90A-05C2419860FB}"/>
              </a:ext>
            </a:extLst>
          </p:cNvPr>
          <p:cNvSpPr txBox="1"/>
          <p:nvPr/>
        </p:nvSpPr>
        <p:spPr>
          <a:xfrm>
            <a:off x="11307021" y="5798930"/>
            <a:ext cx="578564" cy="273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2" name="Octagon 51">
            <a:extLst>
              <a:ext uri="{FF2B5EF4-FFF2-40B4-BE49-F238E27FC236}">
                <a16:creationId xmlns:a16="http://schemas.microsoft.com/office/drawing/2014/main" id="{EBB5CFA5-1B1E-4280-81A6-49A1062D79CB}"/>
              </a:ext>
            </a:extLst>
          </p:cNvPr>
          <p:cNvSpPr/>
          <p:nvPr/>
        </p:nvSpPr>
        <p:spPr>
          <a:xfrm>
            <a:off x="11564522" y="6090393"/>
            <a:ext cx="425831" cy="362462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4536</TotalTime>
  <Words>4113</Words>
  <Application>Microsoft Office PowerPoint</Application>
  <PresentationFormat>Widescreen</PresentationFormat>
  <Paragraphs>1281</Paragraphs>
  <Slides>75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tests!</vt:lpstr>
      <vt:lpstr>PowerPoint Presentation</vt:lpstr>
      <vt:lpstr>Why do I TDD</vt:lpstr>
      <vt:lpstr>Made me…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       TDD</vt:lpstr>
      <vt:lpstr>Outside-in Diamond       TDD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502</cp:revision>
  <cp:lastPrinted>2021-01-24T16:35:49Z</cp:lastPrinted>
  <dcterms:created xsi:type="dcterms:W3CDTF">2021-01-22T11:53:11Z</dcterms:created>
  <dcterms:modified xsi:type="dcterms:W3CDTF">2021-02-15T10:05:02Z</dcterms:modified>
</cp:coreProperties>
</file>